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910"/>
    <a:srgbClr val="D9D9D9"/>
    <a:srgbClr val="D3D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autoAdjust="0"/>
  </p:normalViewPr>
  <p:slideViewPr>
    <p:cSldViewPr snapToGrid="0" snapToObjects="1">
      <p:cViewPr varScale="1">
        <p:scale>
          <a:sx n="95" d="100"/>
          <a:sy n="95" d="100"/>
        </p:scale>
        <p:origin x="396" y="9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9073FC-108B-48AD-8CE8-D8733C70F6E0}" type="datetimeFigureOut">
              <a:rPr lang="es-MX" smtClean="0"/>
              <a:t>19/08/2025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401AC9-531D-4B1A-8D79-4BDEBDF3FFFF}" type="slidenum">
              <a:rPr lang="es-MX" smtClean="0"/>
              <a:t>‹Nº›</a:t>
            </a:fld>
            <a:endParaRPr lang="es-MX"/>
          </a:p>
        </p:txBody>
      </p:sp>
    </p:spTree>
    <p:extLst>
      <p:ext uri="{BB962C8B-B14F-4D97-AF65-F5344CB8AC3E}">
        <p14:creationId xmlns:p14="http://schemas.microsoft.com/office/powerpoint/2010/main" val="11644143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Nombre de la Obra:</a:t>
            </a:r>
            <a:endParaRPr dirty="0"/>
          </a:p>
          <a:p>
            <a:r>
              <a:rPr b="0" dirty="0"/>
              <a:t>No alt text provided</a:t>
            </a:r>
            <a:endParaRPr dirty="0"/>
          </a:p>
          <a:p>
            <a:endParaRPr dirty="0"/>
          </a:p>
          <a:p>
            <a:r>
              <a:rPr b="1" dirty="0"/>
              <a:t>Inicio</a:t>
            </a:r>
            <a:endParaRPr dirty="0"/>
          </a:p>
          <a:p>
            <a:r>
              <a:rPr b="0" dirty="0"/>
              <a:t>No alt text provided</a:t>
            </a:r>
            <a:endParaRPr dirty="0"/>
          </a:p>
          <a:p>
            <a:endParaRPr dirty="0"/>
          </a:p>
          <a:p>
            <a:r>
              <a:rPr b="1" dirty="0"/>
              <a:t>Fin</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Resúmen (montos sin IVA)</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a:p>
            <a:r>
              <a:rPr b="1" dirty="0"/>
              <a:t>Presupuesto y ejercido  por tipo de insumo</a:t>
            </a:r>
            <a:endParaRPr dirty="0"/>
          </a:p>
          <a:p>
            <a:r>
              <a:rPr b="0" dirty="0"/>
              <a:t>No alt text provided</a:t>
            </a:r>
            <a:endParaRPr dirty="0"/>
          </a:p>
          <a:p>
            <a:endParaRPr dirty="0"/>
          </a:p>
          <a:p>
            <a:r>
              <a:rPr b="1" dirty="0"/>
              <a:t>Contrato Clientes</a:t>
            </a:r>
            <a:endParaRPr dirty="0"/>
          </a:p>
          <a:p>
            <a:r>
              <a:rPr b="0" dirty="0"/>
              <a:t>No alt text provided</a:t>
            </a:r>
            <a:endParaRPr dirty="0"/>
          </a:p>
          <a:p>
            <a:endParaRPr dirty="0"/>
          </a:p>
          <a:p>
            <a:r>
              <a:rPr b="1" dirty="0"/>
              <a:t>Facturas de ingresos</a:t>
            </a:r>
            <a:endParaRPr dirty="0"/>
          </a:p>
          <a:p>
            <a:r>
              <a:rPr b="0" dirty="0"/>
              <a:t>No alt text provided</a:t>
            </a:r>
            <a:endParaRPr dirty="0"/>
          </a:p>
          <a:p>
            <a:endParaRPr dirty="0"/>
          </a:p>
          <a:p>
            <a:r>
              <a:rPr b="1" dirty="0"/>
              <a:t>Cuentas por cobrar</a:t>
            </a:r>
            <a:endParaRPr dirty="0"/>
          </a:p>
          <a:p>
            <a:r>
              <a:rPr b="0" dirty="0"/>
              <a:t>No alt text provided</a:t>
            </a:r>
            <a:endParaRPr dirty="0"/>
          </a:p>
          <a:p>
            <a:endParaRPr dirty="0"/>
          </a:p>
          <a:p>
            <a:r>
              <a:rPr b="1" dirty="0"/>
              <a:t>Materiales</a:t>
            </a:r>
            <a:endParaRPr dirty="0"/>
          </a:p>
          <a:p>
            <a:r>
              <a:rPr b="0" dirty="0"/>
              <a:t>No alt text provided</a:t>
            </a:r>
            <a:endParaRPr dirty="0"/>
          </a:p>
          <a:p>
            <a:endParaRPr dirty="0"/>
          </a:p>
          <a:p>
            <a:r>
              <a:rPr b="1" dirty="0"/>
              <a:t>Destajos</a:t>
            </a:r>
            <a:endParaRPr dirty="0"/>
          </a:p>
          <a:p>
            <a:r>
              <a:rPr b="0" dirty="0"/>
              <a:t>No alt text provided</a:t>
            </a:r>
            <a:endParaRPr dirty="0"/>
          </a:p>
          <a:p>
            <a:endParaRPr dirty="0"/>
          </a:p>
          <a:p>
            <a:r>
              <a:rPr b="1" dirty="0"/>
              <a:t>Maquinaria</a:t>
            </a:r>
            <a:endParaRPr dirty="0"/>
          </a:p>
          <a:p>
            <a:r>
              <a:rPr b="0" dirty="0"/>
              <a:t>No alt text provided</a:t>
            </a:r>
            <a:endParaRPr dirty="0"/>
          </a:p>
          <a:p>
            <a:endParaRPr dirty="0"/>
          </a:p>
          <a:p>
            <a:r>
              <a:rPr b="1" dirty="0"/>
              <a:t>Subcontratos</a:t>
            </a:r>
            <a:endParaRPr dirty="0"/>
          </a:p>
          <a:p>
            <a:r>
              <a:rPr b="0" dirty="0"/>
              <a:t>No alt text provided</a:t>
            </a:r>
            <a:endParaRPr dirty="0"/>
          </a:p>
          <a:p>
            <a:endParaRPr dirty="0"/>
          </a:p>
          <a:p>
            <a:r>
              <a:rPr b="1" dirty="0"/>
              <a:t>Otros insumos (incluye Indirectos)</a:t>
            </a:r>
            <a:endParaRPr dirty="0"/>
          </a:p>
          <a:p>
            <a:r>
              <a:rPr b="0" dirty="0"/>
              <a:t>No alt text provided</a:t>
            </a:r>
            <a:endParaRPr dirty="0"/>
          </a:p>
          <a:p>
            <a:endParaRPr dirty="0"/>
          </a:p>
          <a:p>
            <a:r>
              <a:rPr b="1" dirty="0"/>
              <a:t>Almacén</a:t>
            </a:r>
            <a:endParaRPr dirty="0"/>
          </a:p>
          <a:p>
            <a:r>
              <a:rPr b="0" dirty="0"/>
              <a:t>No alt text provided</a:t>
            </a:r>
            <a:endParaRPr dirty="0"/>
          </a:p>
          <a:p>
            <a:endParaRPr dirty="0"/>
          </a:p>
          <a:p>
            <a:r>
              <a:rPr b="1" dirty="0"/>
              <a:t>Presupuesto</a:t>
            </a:r>
            <a:endParaRPr dirty="0"/>
          </a:p>
          <a:p>
            <a:r>
              <a:rPr b="0" dirty="0"/>
              <a:t>No alt text provided</a:t>
            </a:r>
            <a:endParaRPr dirty="0"/>
          </a:p>
          <a:p>
            <a:endParaRPr dirty="0"/>
          </a:p>
          <a:p>
            <a:r>
              <a:rPr b="1" dirty="0"/>
              <a:t>Inicio real</a:t>
            </a:r>
            <a:endParaRPr dirty="0"/>
          </a:p>
          <a:p>
            <a:r>
              <a:rPr b="0" dirty="0"/>
              <a:t>No alt text provided</a:t>
            </a:r>
            <a:endParaRPr dirty="0"/>
          </a:p>
          <a:p>
            <a:endParaRPr dirty="0"/>
          </a:p>
          <a:p>
            <a:r>
              <a:rPr b="1" dirty="0"/>
              <a:t>Fin real</a:t>
            </a:r>
            <a:endParaRPr dirty="0"/>
          </a:p>
          <a:p>
            <a:r>
              <a:rPr b="0" dirty="0"/>
              <a:t>No alt text provided</a:t>
            </a:r>
            <a:endParaRPr dirty="0"/>
          </a:p>
          <a:p>
            <a:endParaRPr dirty="0"/>
          </a:p>
          <a:p>
            <a:r>
              <a:rPr b="1" dirty="0"/>
              <a:t>No. Obra</a:t>
            </a:r>
            <a:endParaRPr dirty="0"/>
          </a:p>
          <a:p>
            <a:r>
              <a:rPr b="0" dirty="0"/>
              <a:t>No alt text provided</a:t>
            </a:r>
            <a:endParaRPr dirty="0"/>
          </a:p>
          <a:p>
            <a:endParaRPr dirty="0"/>
          </a:p>
          <a:p>
            <a:r>
              <a:rPr b="1" dirty="0"/>
              <a:t>Utilidad y Margen de Contribución</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clusteredBarChart</a:t>
            </a:r>
            <a:endParaRPr dirty="0"/>
          </a:p>
          <a:p>
            <a:r>
              <a:rPr b="0" dirty="0"/>
              <a:t>No alt text provided</a:t>
            </a:r>
            <a:endParaRPr dirty="0"/>
          </a:p>
          <a:p>
            <a:endParaRPr dirty="0"/>
          </a:p>
          <a:p>
            <a:r>
              <a:rPr b="1" dirty="0"/>
              <a:t>Comparativo de mano de obra</a:t>
            </a:r>
            <a:endParaRPr dirty="0"/>
          </a:p>
          <a:p>
            <a:r>
              <a:rPr b="0" dirty="0"/>
              <a:t>No alt text provided</a:t>
            </a:r>
            <a:endParaRPr dirty="0"/>
          </a:p>
          <a:p>
            <a:endParaRPr dirty="0"/>
          </a:p>
          <a:p>
            <a:r>
              <a:rPr b="1" dirty="0"/>
              <a:t>Botón Presupuesto</a:t>
            </a:r>
            <a:endParaRPr dirty="0"/>
          </a:p>
          <a:p>
            <a:r>
              <a:rPr b="0" dirty="0"/>
              <a:t>No alt text provided</a:t>
            </a:r>
            <a:endParaRPr dirty="0"/>
          </a:p>
          <a:p>
            <a:endParaRPr dirty="0"/>
          </a:p>
          <a:p>
            <a:r>
              <a:rPr b="1" dirty="0"/>
              <a:t>Botón Comparativo MO</a:t>
            </a:r>
            <a:endParaRPr dirty="0"/>
          </a:p>
          <a:p>
            <a:r>
              <a:rPr b="0" dirty="0"/>
              <a:t>No alt text provided</a:t>
            </a:r>
            <a:endParaRPr dirty="0"/>
          </a:p>
          <a:p>
            <a:endParaRPr dirty="0"/>
          </a:p>
          <a:p>
            <a:r>
              <a:rPr b="1" dirty="0"/>
              <a:t>Nómina</a:t>
            </a:r>
            <a:endParaRPr dirty="0"/>
          </a:p>
          <a:p>
            <a:r>
              <a:rPr b="0" dirty="0"/>
              <a:t>No alt text provided</a:t>
            </a:r>
            <a:endParaRPr dirty="0"/>
          </a:p>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Utilidad o Pérdida</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Ventas vs Presupuesto anual</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Ingreso mensual</a:t>
            </a:r>
            <a:endParaRPr dirty="0"/>
          </a:p>
          <a:p>
            <a:r>
              <a:rPr b="0" dirty="0"/>
              <a:t>No alt text provided</a:t>
            </a:r>
            <a:endParaRPr dirty="0"/>
          </a:p>
          <a:p>
            <a:endParaRPr dirty="0"/>
          </a:p>
          <a:p>
            <a:r>
              <a:rPr b="1" dirty="0"/>
              <a:t>Egreso mensual</a:t>
            </a:r>
            <a:endParaRPr dirty="0"/>
          </a:p>
          <a:p>
            <a:r>
              <a:rPr b="0" dirty="0"/>
              <a:t>No alt text provided</a:t>
            </a:r>
            <a:endParaRPr dirty="0"/>
          </a:p>
          <a:p>
            <a:endParaRPr dirty="0"/>
          </a:p>
          <a:p>
            <a:r>
              <a:rPr b="1" dirty="0"/>
              <a:t>Utilidad</a:t>
            </a:r>
            <a:endParaRPr dirty="0"/>
          </a:p>
          <a:p>
            <a:r>
              <a:rPr b="0" dirty="0"/>
              <a:t>No alt text provided</a:t>
            </a:r>
            <a:endParaRPr dirty="0"/>
          </a:p>
          <a:p>
            <a:endParaRPr dirty="0"/>
          </a:p>
          <a:p>
            <a:r>
              <a:rPr b="1" dirty="0"/>
              <a:t>Margen Utilidad</a:t>
            </a:r>
            <a:endParaRPr dirty="0"/>
          </a:p>
          <a:p>
            <a:r>
              <a:rPr b="0" dirty="0"/>
              <a:t>No alt text provided</a:t>
            </a:r>
            <a:endParaRPr dirty="0"/>
          </a:p>
          <a:p>
            <a:endParaRPr dirty="0"/>
          </a:p>
          <a:p>
            <a:r>
              <a:rPr b="1" dirty="0"/>
              <a:t>Ingreso Acumulado</a:t>
            </a:r>
            <a:endParaRPr dirty="0"/>
          </a:p>
          <a:p>
            <a:r>
              <a:rPr b="0" dirty="0"/>
              <a:t>No alt text provided</a:t>
            </a:r>
            <a:endParaRPr dirty="0"/>
          </a:p>
          <a:p>
            <a:endParaRPr dirty="0"/>
          </a:p>
          <a:p>
            <a:r>
              <a:rPr b="1" dirty="0"/>
              <a:t>Egreso Acumulado</a:t>
            </a:r>
            <a:endParaRPr dirty="0"/>
          </a:p>
          <a:p>
            <a:r>
              <a:rPr b="0" dirty="0"/>
              <a:t>No alt text provided</a:t>
            </a:r>
            <a:endParaRPr dirty="0"/>
          </a:p>
          <a:p>
            <a:endParaRPr dirty="0"/>
          </a:p>
          <a:p>
            <a:r>
              <a:rPr b="1" dirty="0"/>
              <a:t>Utilidad Acumulada</a:t>
            </a:r>
            <a:endParaRPr dirty="0"/>
          </a:p>
          <a:p>
            <a:r>
              <a:rPr b="0" dirty="0"/>
              <a:t>No alt text provided</a:t>
            </a:r>
            <a:endParaRPr dirty="0"/>
          </a:p>
          <a:p>
            <a:endParaRPr dirty="0"/>
          </a:p>
          <a:p>
            <a:r>
              <a:rPr b="1" dirty="0"/>
              <a:t>Margen Utilidad Acum.</a:t>
            </a:r>
            <a:endParaRPr dirty="0"/>
          </a:p>
          <a:p>
            <a:r>
              <a:rPr b="0" dirty="0"/>
              <a:t>No alt text provided</a:t>
            </a:r>
            <a:endParaRPr dirty="0"/>
          </a:p>
          <a:p>
            <a:endParaRPr dirty="0"/>
          </a:p>
          <a:p>
            <a:r>
              <a:rPr b="1" dirty="0"/>
              <a:t>Crecimiento mensual</a:t>
            </a:r>
            <a:endParaRPr dirty="0"/>
          </a:p>
          <a:p>
            <a:r>
              <a:rPr b="0" dirty="0"/>
              <a:t>No alt text provided</a:t>
            </a:r>
            <a:endParaRPr dirty="0"/>
          </a:p>
          <a:p>
            <a:endParaRPr dirty="0"/>
          </a:p>
          <a:p>
            <a:r>
              <a:rPr b="1" dirty="0"/>
              <a:t>Crecimiento Acumulado</a:t>
            </a:r>
            <a:endParaRPr dirty="0"/>
          </a:p>
          <a:p>
            <a:r>
              <a:rPr b="0" dirty="0"/>
              <a:t>No alt text provided</a:t>
            </a:r>
            <a:endParaRPr dirty="0"/>
          </a:p>
          <a:p>
            <a:endParaRPr dirty="0"/>
          </a:p>
          <a:p>
            <a:r>
              <a:rPr b="1" dirty="0"/>
              <a:t>Crecimiento vs año anterior</a:t>
            </a:r>
            <a:endParaRPr dirty="0"/>
          </a:p>
          <a:p>
            <a:r>
              <a:rPr b="0" dirty="0"/>
              <a:t>No alt text provided</a:t>
            </a:r>
            <a:endParaRPr dirty="0"/>
          </a:p>
          <a:p>
            <a:endParaRPr dirty="0"/>
          </a:p>
          <a:p>
            <a:r>
              <a:rPr b="1" dirty="0"/>
              <a:t>MC</a:t>
            </a:r>
            <a:endParaRPr dirty="0"/>
          </a:p>
          <a:p>
            <a:r>
              <a:rPr b="0" dirty="0"/>
              <a:t>No alt text provided</a:t>
            </a:r>
            <a:endParaRPr dirty="0"/>
          </a:p>
          <a:p>
            <a:endParaRPr dirty="0"/>
          </a:p>
          <a:p>
            <a:r>
              <a:rPr b="1" dirty="0"/>
              <a:t>ROA</a:t>
            </a:r>
            <a:endParaRPr dirty="0"/>
          </a:p>
          <a:p>
            <a:r>
              <a:rPr b="0" dirty="0"/>
              <a:t>No alt text provided</a:t>
            </a:r>
            <a:endParaRPr dirty="0"/>
          </a:p>
          <a:p>
            <a:endParaRPr dirty="0"/>
          </a:p>
          <a:p>
            <a:r>
              <a:rPr b="1" dirty="0"/>
              <a:t>ROE</a:t>
            </a:r>
            <a:endParaRPr dirty="0"/>
          </a:p>
          <a:p>
            <a:r>
              <a:rPr b="0" dirty="0"/>
              <a:t>No alt text provided</a:t>
            </a:r>
            <a:endParaRPr dirty="0"/>
          </a:p>
          <a:p>
            <a:endParaRPr dirty="0"/>
          </a:p>
          <a:p>
            <a:r>
              <a:rPr b="1" dirty="0"/>
              <a:t>Rentabilidad</a:t>
            </a:r>
            <a:endParaRPr dirty="0"/>
          </a:p>
          <a:p>
            <a:r>
              <a:rPr b="0" dirty="0"/>
              <a:t>No alt text provided</a:t>
            </a:r>
            <a:endParaRPr dirty="0"/>
          </a:p>
          <a:p>
            <a:endParaRPr dirty="0"/>
          </a:p>
          <a:p>
            <a:r>
              <a:rPr b="1" dirty="0"/>
              <a:t>RC</a:t>
            </a:r>
            <a:endParaRPr dirty="0"/>
          </a:p>
          <a:p>
            <a:r>
              <a:rPr b="0" dirty="0"/>
              <a:t>No alt text provided</a:t>
            </a:r>
            <a:endParaRPr dirty="0"/>
          </a:p>
          <a:p>
            <a:endParaRPr dirty="0"/>
          </a:p>
          <a:p>
            <a:r>
              <a:rPr b="1" dirty="0"/>
              <a:t>Ácido</a:t>
            </a:r>
            <a:endParaRPr dirty="0"/>
          </a:p>
          <a:p>
            <a:r>
              <a:rPr b="0" dirty="0"/>
              <a:t>No alt text provided</a:t>
            </a:r>
            <a:endParaRPr dirty="0"/>
          </a:p>
          <a:p>
            <a:endParaRPr dirty="0"/>
          </a:p>
          <a:p>
            <a:r>
              <a:rPr b="1" dirty="0"/>
              <a:t>RE</a:t>
            </a:r>
            <a:endParaRPr dirty="0"/>
          </a:p>
          <a:p>
            <a:r>
              <a:rPr b="0" dirty="0"/>
              <a:t>No alt text provided</a:t>
            </a:r>
            <a:endParaRPr dirty="0"/>
          </a:p>
          <a:p>
            <a:endParaRPr dirty="0"/>
          </a:p>
          <a:p>
            <a:r>
              <a:rPr b="1" dirty="0"/>
              <a:t>Liquidez</a:t>
            </a:r>
            <a:endParaRPr dirty="0"/>
          </a:p>
          <a:p>
            <a:r>
              <a:rPr b="0" dirty="0"/>
              <a:t>No alt text provided</a:t>
            </a:r>
            <a:endParaRPr dirty="0"/>
          </a:p>
          <a:p>
            <a:endParaRPr dirty="0"/>
          </a:p>
          <a:p>
            <a:r>
              <a:rPr b="1" dirty="0"/>
              <a:t>RDeuda</a:t>
            </a:r>
            <a:endParaRPr dirty="0"/>
          </a:p>
          <a:p>
            <a:r>
              <a:rPr b="0" dirty="0"/>
              <a:t>No alt text provided</a:t>
            </a:r>
            <a:endParaRPr dirty="0"/>
          </a:p>
          <a:p>
            <a:endParaRPr dirty="0"/>
          </a:p>
          <a:p>
            <a:r>
              <a:rPr b="1" dirty="0"/>
              <a:t>RCD</a:t>
            </a:r>
            <a:endParaRPr dirty="0"/>
          </a:p>
          <a:p>
            <a:r>
              <a:rPr b="0" dirty="0"/>
              <a:t>No alt text provided</a:t>
            </a:r>
            <a:endParaRPr dirty="0"/>
          </a:p>
          <a:p>
            <a:endParaRPr dirty="0"/>
          </a:p>
          <a:p>
            <a:r>
              <a:rPr b="1" dirty="0"/>
              <a:t>Apalancamiento</a:t>
            </a:r>
            <a:endParaRPr dirty="0"/>
          </a:p>
          <a:p>
            <a:r>
              <a:rPr b="0" dirty="0"/>
              <a:t>No alt text provided</a:t>
            </a:r>
            <a:endParaRPr dirty="0"/>
          </a:p>
          <a:p>
            <a:endParaRPr dirty="0"/>
          </a:p>
          <a:p>
            <a:r>
              <a:rPr b="1" dirty="0"/>
              <a:t>NO DEFINIDO</a:t>
            </a:r>
            <a:endParaRPr dirty="0"/>
          </a:p>
          <a:p>
            <a:r>
              <a:rPr b="0" dirty="0"/>
              <a:t>No alt text provided</a:t>
            </a:r>
            <a:endParaRPr dirty="0"/>
          </a:p>
          <a:p>
            <a:endParaRPr dirty="0"/>
          </a:p>
          <a:p>
            <a:r>
              <a:rPr b="1" dirty="0"/>
              <a:t>RCxC</a:t>
            </a:r>
            <a:endParaRPr dirty="0"/>
          </a:p>
          <a:p>
            <a:r>
              <a:rPr b="0" dirty="0"/>
              <a:t>No alt text provided</a:t>
            </a:r>
            <a:endParaRPr dirty="0"/>
          </a:p>
          <a:p>
            <a:endParaRPr dirty="0"/>
          </a:p>
          <a:p>
            <a:r>
              <a:rPr b="1" dirty="0"/>
              <a:t>Inventarios</a:t>
            </a:r>
            <a:endParaRPr dirty="0"/>
          </a:p>
          <a:p>
            <a:r>
              <a:rPr b="0" dirty="0"/>
              <a:t>No alt text provided</a:t>
            </a:r>
            <a:endParaRPr dirty="0"/>
          </a:p>
          <a:p>
            <a:endParaRPr dirty="0"/>
          </a:p>
          <a:p>
            <a:r>
              <a:rPr b="1" dirty="0"/>
              <a:t>shape</a:t>
            </a:r>
            <a:endParaRPr dirty="0"/>
          </a:p>
          <a:p>
            <a:r>
              <a:rPr b="0" dirty="0"/>
              <a:t>No alt text provided</a:t>
            </a:r>
            <a:endParaRPr dirty="0"/>
          </a:p>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textbox</a:t>
            </a:r>
            <a:endParaRPr dirty="0"/>
          </a:p>
          <a:p>
            <a:r>
              <a:rPr b="0" dirty="0"/>
              <a:t>No alt text provided</a:t>
            </a:r>
            <a:endParaRPr dirty="0"/>
          </a:p>
          <a:p>
            <a:endParaRPr dirty="0"/>
          </a:p>
          <a:p>
            <a:r>
              <a:rPr b="1" dirty="0"/>
              <a:t>Margen de utilidad</a:t>
            </a:r>
            <a:endParaRPr dirty="0"/>
          </a:p>
          <a:p>
            <a:r>
              <a:rPr b="0" dirty="0"/>
              <a:t>No alt text provided</a:t>
            </a:r>
            <a:endParaRPr dirty="0"/>
          </a:p>
          <a:p>
            <a:endParaRPr dirty="0"/>
          </a:p>
          <a:p>
            <a:r>
              <a:rPr b="1" dirty="0"/>
              <a:t>Rendimientos sobre activos</a:t>
            </a:r>
            <a:endParaRPr dirty="0"/>
          </a:p>
          <a:p>
            <a:r>
              <a:rPr b="0" dirty="0"/>
              <a:t>No alt text provided</a:t>
            </a:r>
            <a:endParaRPr dirty="0"/>
          </a:p>
          <a:p>
            <a:endParaRPr dirty="0"/>
          </a:p>
          <a:p>
            <a:r>
              <a:rPr b="1" dirty="0"/>
              <a:t>Rendimientos sobre capital</a:t>
            </a:r>
            <a:endParaRPr dirty="0"/>
          </a:p>
          <a:p>
            <a:r>
              <a:rPr b="0" dirty="0"/>
              <a:t>No alt text provided</a:t>
            </a:r>
            <a:endParaRPr dirty="0"/>
          </a:p>
          <a:p>
            <a:endParaRPr dirty="0"/>
          </a:p>
          <a:p>
            <a:r>
              <a:rPr b="1" dirty="0"/>
              <a:t>Razón circulante</a:t>
            </a:r>
            <a:endParaRPr dirty="0"/>
          </a:p>
          <a:p>
            <a:r>
              <a:rPr b="0" dirty="0"/>
              <a:t>No alt text provided</a:t>
            </a:r>
            <a:endParaRPr dirty="0"/>
          </a:p>
          <a:p>
            <a:endParaRPr dirty="0"/>
          </a:p>
          <a:p>
            <a:r>
              <a:rPr b="1" dirty="0"/>
              <a:t>Razón de efectivo</a:t>
            </a:r>
            <a:endParaRPr dirty="0"/>
          </a:p>
          <a:p>
            <a:r>
              <a:rPr b="0" dirty="0"/>
              <a:t>No alt text provided</a:t>
            </a:r>
            <a:endParaRPr dirty="0"/>
          </a:p>
          <a:p>
            <a:endParaRPr dirty="0"/>
          </a:p>
          <a:p>
            <a:r>
              <a:rPr b="1" dirty="0"/>
              <a:t>Prueba del ácido</a:t>
            </a:r>
            <a:endParaRPr dirty="0"/>
          </a:p>
          <a:p>
            <a:r>
              <a:rPr b="0" dirty="0"/>
              <a:t>No alt text provided</a:t>
            </a:r>
            <a:endParaRPr dirty="0"/>
          </a:p>
          <a:p>
            <a:endParaRPr dirty="0"/>
          </a:p>
          <a:p>
            <a:r>
              <a:rPr b="1" dirty="0"/>
              <a:t>Rotación de CxC</a:t>
            </a:r>
            <a:endParaRPr dirty="0"/>
          </a:p>
          <a:p>
            <a:r>
              <a:rPr b="0" dirty="0"/>
              <a:t>No alt text provided</a:t>
            </a:r>
            <a:endParaRPr dirty="0"/>
          </a:p>
          <a:p>
            <a:endParaRPr dirty="0"/>
          </a:p>
          <a:p>
            <a:r>
              <a:rPr b="1" dirty="0"/>
              <a:t>Razón de endeudamiento</a:t>
            </a:r>
            <a:endParaRPr dirty="0"/>
          </a:p>
          <a:p>
            <a:r>
              <a:rPr b="0" dirty="0"/>
              <a:t>No alt text provided</a:t>
            </a:r>
            <a:endParaRPr dirty="0"/>
          </a:p>
          <a:p>
            <a:endParaRPr dirty="0"/>
          </a:p>
          <a:p>
            <a:r>
              <a:rPr b="1" dirty="0"/>
              <a:t>Razón de calidad de deuda</a:t>
            </a:r>
            <a:endParaRPr dirty="0"/>
          </a:p>
          <a:p>
            <a:r>
              <a:rPr b="0" dirty="0"/>
              <a:t>No alt text provided</a:t>
            </a:r>
            <a:endParaRPr dirty="0"/>
          </a:p>
          <a:p>
            <a:endParaRPr dirty="0"/>
          </a:p>
          <a:p>
            <a:r>
              <a:rPr b="1" dirty="0"/>
              <a:t>Rotación de Inventarios (no definido)</a:t>
            </a:r>
            <a:endParaRPr dirty="0"/>
          </a:p>
          <a:p>
            <a:r>
              <a:rPr b="0" dirty="0"/>
              <a:t>No alt text provided</a:t>
            </a:r>
            <a:endParaRPr dirty="0"/>
          </a:p>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27ED9C8-F09A-4D9E-BEC0-4725162E21F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747689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553214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982640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1449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27ED9C8-F09A-4D9E-BEC0-4725162E21F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26881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7ED9C8-F09A-4D9E-BEC0-4725162E21FF}" type="datetimeFigureOut">
              <a:rPr lang="en-US" smtClean="0"/>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04331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27ED9C8-F09A-4D9E-BEC0-4725162E21FF}" type="datetimeFigureOut">
              <a:rPr lang="en-US" smtClean="0"/>
              <a:t>8/19/2025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25692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27ED9C8-F09A-4D9E-BEC0-4725162E21FF}" type="datetimeFigureOut">
              <a:rPr lang="en-US" smtClean="0"/>
              <a:t>8/19/2025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280913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ED9C8-F09A-4D9E-BEC0-4725162E21FF}" type="datetimeFigureOut">
              <a:rPr lang="en-US" smtClean="0"/>
              <a:t>8/19/2025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358181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93390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884807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ED9C8-F09A-4D9E-BEC0-4725162E21FF}" type="datetimeFigureOut">
              <a:rPr lang="en-US" smtClean="0"/>
              <a:t>8/19/2025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D807A-D3EC-4DEA-86E2-120E4093F1A6}" type="slidenum">
              <a:rPr lang="en-US" smtClean="0"/>
              <a:t>‹Nº›</a:t>
            </a:fld>
            <a:endParaRPr lang="en-US"/>
          </a:p>
        </p:txBody>
      </p:sp>
    </p:spTree>
    <p:extLst>
      <p:ext uri="{BB962C8B-B14F-4D97-AF65-F5344CB8AC3E}">
        <p14:creationId xmlns:p14="http://schemas.microsoft.com/office/powerpoint/2010/main" val="14236910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app.powerbi.com/groups/me/reports/0d010676-626f-4954-a596-efb56ce598d9/?pbi_source=PowerPoint"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s://app.powerbi.com/groups/me/reports/0d010676-626f-4954-a596-efb56ce598d9/?pbi_source=PowerPoint"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hyperlink" Target="https://app.powerbi.com/groups/me/reports/0d010676-626f-4954-a596-efb56ce598d9/?pbi_source=PowerPoint"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 name="Picture 8">
            <a:extLs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Title 1"/>
          <p:cNvSpPr txBox="1">
            <a:spLocks noGrp="1"/>
          </p:cNvSpPr>
          <p:nvPr>
            <p:ph type="title" idx="4294967295"/>
          </p:nvPr>
        </p:nvSpPr>
        <p:spPr>
          <a:xfrm>
            <a:off x="810584" y="2982149"/>
            <a:ext cx="6314017" cy="6000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fontScale="90000"/>
          </a:bodyPr>
          <a:lstStyle>
            <a:lvl1pPr algn="ctr" defTabSz="914400" rtl="0" eaLnBrk="1" latinLnBrk="0" hangingPunct="1">
              <a:lnSpc>
                <a:spcPct val="90000"/>
              </a:lnSpc>
              <a:spcBef>
                <a:spcPct val="0"/>
              </a:spcBef>
              <a:buNone/>
              <a:defRPr sz="4400" b="0" i="0" kern="1200" baseline="0">
                <a:solidFill>
                  <a:schemeClr val="tx1"/>
                </a:solidFill>
                <a:latin typeface="Segoe UI Light" charset="0"/>
                <a:ea typeface="Segoe UI Light" charset="0"/>
                <a:cs typeface="Segoe UI Light"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a:ln>
                  <a:noFill/>
                </a:ln>
                <a:solidFill>
                  <a:srgbClr val="F3C910"/>
                </a:solidFill>
                <a:effectLst/>
                <a:uLnTx/>
                <a:uFillTx/>
                <a:latin typeface="Segoe UI Light" charset="0"/>
                <a:ea typeface="Segoe UI Light" charset="0"/>
                <a:cs typeface="Segoe UI Light" charset="0"/>
              </a:rPr>
              <a:t>Indicadores de obra por proyecto Gom</a:t>
            </a:r>
            <a:endParaRPr kumimoji="0" lang="en-US" sz="4400" b="0" i="0" u="none" strike="noStrike" kern="1200" cap="none" spc="0" normalizeH="0" baseline="0" noProof="0" dirty="0">
              <a:ln>
                <a:noFill/>
              </a:ln>
              <a:solidFill>
                <a:srgbClr val="F3C910"/>
              </a:solidFill>
              <a:effectLst/>
              <a:uLnTx/>
              <a:uFillTx/>
              <a:latin typeface="Segoe UI Light" charset="0"/>
              <a:ea typeface="Segoe UI Light" charset="0"/>
              <a:cs typeface="Segoe UI Light" charset="0"/>
            </a:endParaRPr>
          </a:p>
        </p:txBody>
      </p:sp>
      <p:sp>
        <p:nvSpPr>
          <p:cNvPr id="17" name="TextBox 16"/>
          <p:cNvSpPr txBox="1"/>
          <p:nvPr/>
        </p:nvSpPr>
        <p:spPr>
          <a:xfrm>
            <a:off x="832315" y="5823544"/>
            <a:ext cx="2177716" cy="369332"/>
          </a:xfrm>
          <a:prstGeom prst="rect">
            <a:avLst/>
          </a:prstGeom>
          <a:noFill/>
        </p:spPr>
        <p:txBody>
          <a:bodyPr wrap="square" rtlCol="0">
            <a:spAutoFit/>
          </a:bodyPr>
          <a:lstStyle/>
          <a:p>
            <a:r>
              <a:rPr lang="en-US" sz="900" b="1" i="0" dirty="0">
                <a:solidFill>
                  <a:schemeClr val="bg1"/>
                </a:solidFill>
                <a:latin typeface="Segoe UI Semibold" charset="0"/>
                <a:ea typeface="Segoe UI Semibold" charset="0"/>
                <a:cs typeface="Segoe UI Semibold" charset="0"/>
              </a:rPr>
              <a:t>Downloaded at:</a:t>
            </a:r>
          </a:p>
          <a:p>
            <a:r>
              <a:rPr lang="en-US" sz="900" b="0" i="0" dirty="0">
                <a:solidFill>
                  <a:schemeClr val="bg1"/>
                </a:solidFill>
                <a:latin typeface="Segoe UI" charset="0"/>
                <a:ea typeface="Segoe UI" charset="0"/>
                <a:cs typeface="Segoe UI" charset="0"/>
              </a:rPr>
              <a:t>20/08/2025 0:23:28 UTC</a:t>
            </a:r>
          </a:p>
        </p:txBody>
      </p:sp>
      <p:sp>
        <p:nvSpPr>
          <p:cNvPr id="10" name="TextBox 9"/>
          <p:cNvSpPr txBox="1"/>
          <p:nvPr/>
        </p:nvSpPr>
        <p:spPr>
          <a:xfrm>
            <a:off x="828512" y="5407903"/>
            <a:ext cx="2177716" cy="369332"/>
          </a:xfrm>
          <a:prstGeom prst="rect">
            <a:avLst/>
          </a:prstGeom>
          <a:noFill/>
        </p:spPr>
        <p:txBody>
          <a:bodyPr wrap="square" rtlCol="0">
            <a:spAutoFit/>
          </a:bodyPr>
          <a:lstStyle/>
          <a:p>
            <a:r>
              <a:rPr lang="en-US" sz="900" b="1" dirty="0">
                <a:solidFill>
                  <a:schemeClr val="bg1"/>
                </a:solidFill>
                <a:latin typeface="Segoe UI Semibold" charset="0"/>
                <a:ea typeface="Segoe UI Semibold" charset="0"/>
                <a:cs typeface="Segoe UI Semibold" charset="0"/>
              </a:rPr>
              <a:t>Last data refresh:</a:t>
            </a:r>
            <a:endParaRPr lang="en-US" sz="900" b="1" i="0" dirty="0">
              <a:solidFill>
                <a:schemeClr val="bg1"/>
              </a:solidFill>
              <a:latin typeface="Segoe UI Semibold" charset="0"/>
              <a:ea typeface="Segoe UI Semibold" charset="0"/>
              <a:cs typeface="Segoe UI Semibold" charset="0"/>
            </a:endParaRPr>
          </a:p>
          <a:p>
            <a:r>
              <a:rPr lang="en-US" sz="900" dirty="0">
                <a:solidFill>
                  <a:schemeClr val="bg1"/>
                </a:solidFill>
                <a:latin typeface="Segoe UI" charset="0"/>
                <a:ea typeface="Segoe UI" charset="0"/>
                <a:cs typeface="Segoe UI" charset="0"/>
              </a:rPr>
              <a:t>20/08/2025 0:22:15 UTC</a:t>
            </a:r>
            <a:endParaRPr lang="en-US" sz="900" b="0" i="0" dirty="0">
              <a:solidFill>
                <a:schemeClr val="bg1"/>
              </a:solidFill>
              <a:latin typeface="Segoe UI" charset="0"/>
              <a:ea typeface="Segoe UI" charset="0"/>
              <a:cs typeface="Segoe UI" charset="0"/>
            </a:endParaRPr>
          </a:p>
        </p:txBody>
      </p:sp>
      <p:pic>
        <p:nvPicPr>
          <p:cNvPr id="16" name="Picture 15" descr="Microsoft Power B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544" y="722376"/>
            <a:ext cx="1490690" cy="245805"/>
          </a:xfrm>
          <a:prstGeom prst="rect">
            <a:avLst/>
          </a:prstGeom>
        </p:spPr>
      </p:pic>
    </p:spTree>
    <p:extLst>
      <p:ext uri="{BB962C8B-B14F-4D97-AF65-F5344CB8AC3E}">
        <p14:creationId xmlns:p14="http://schemas.microsoft.com/office/powerpoint/2010/main" val="7630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Nombre de la Obra: ,Inicio ,Fin ,textbox ,Resúmen (montos sin IVA) ,actionButton ,Presupuesto y ejercido  por tipo de insumo ,Contrato Clientes ,Facturas de ingresos ,Cuentas por cobrar ,Materiales ,Destajos ,Maquinaria ,Subcontratos ,Otros insumos (incluye Indirectos) ,Almacén ,Presupuesto ,Inicio real ,Fin real ,No. Obra ,Utilidad y Margen de Contribución ,slicer ,clusteredBarChart ,Comparativo de mano de obra ,Botón Presupuesto ,Botón Comparativo MO ,Nómina.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Indicadores de obra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Utilidad o Pérdida ,textbox ,slicer ,Ventas vs Presupuesto anual ,slicer ,Ingreso mensual ,Egreso mensual ,Utilidad ,Margen Utilidad ,Ingreso Acumulado ,Egreso Acumulado ,Utilidad Acumulada ,Margen Utilidad Acum. ,Crecimiento mensual ,Crecimiento Acumulado ,Crecimiento vs año anterior ,MC ,ROA ,ROE ,Rentabilidad ,RC ,Ácido ,RE ,Liquidez ,RDeuda ,RCD ,Apalancamiento ,NO DEFINIDO ,RCxC ,Inventarios ,shape.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Financieros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textbox ,Margen de utilidad ,Rendimientos sobre activos ,Rendimientos sobre capital ,Razón circulante ,Razón de efectivo ,Prueba del ácido ,Rotación de CxC ,Razón de endeudamiento ,Razón de calidad de deuda ,Rotación de Inventarios (no definido).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Gráficas RF</a:t>
            </a:r>
          </a:p>
        </p:txBody>
      </p:sp>
    </p:spTree>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5</TotalTime>
  <Words>455</Words>
  <Application>Microsoft Office PowerPoint</Application>
  <PresentationFormat>Panorámica</PresentationFormat>
  <Paragraphs>212</Paragraphs>
  <Slides>4</Slides>
  <Notes>3</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vt:i4>
      </vt:variant>
    </vt:vector>
  </HeadingPairs>
  <TitlesOfParts>
    <vt:vector size="12" baseType="lpstr">
      <vt:lpstr>Aptos</vt:lpstr>
      <vt:lpstr>Arial</vt:lpstr>
      <vt:lpstr>Calibri</vt:lpstr>
      <vt:lpstr>Calibri Light</vt:lpstr>
      <vt:lpstr>Segoe UI</vt:lpstr>
      <vt:lpstr>Segoe UI Light</vt:lpstr>
      <vt:lpstr>Segoe UI Semibold</vt:lpstr>
      <vt:lpstr>Custom Design</vt:lpstr>
      <vt:lpstr>Indicadores de obra por proyecto Gom</vt:lpstr>
      <vt:lpstr>Indicadores de obra</vt:lpstr>
      <vt:lpstr>Financieros</vt:lpstr>
      <vt:lpstr>Gráficas RF</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Power BI</dc:creator>
  <cp:lastModifiedBy>Office</cp:lastModifiedBy>
  <cp:revision>5</cp:revision>
  <dcterms:created xsi:type="dcterms:W3CDTF">2016-09-04T11:54:55Z</dcterms:created>
  <dcterms:modified xsi:type="dcterms:W3CDTF">2025-08-20T00:24:21Z</dcterms:modified>
</cp:coreProperties>
</file>